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8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6" r:id="rId9"/>
    <p:sldId id="265" r:id="rId10"/>
    <p:sldId id="269" r:id="rId11"/>
    <p:sldId id="267" r:id="rId12"/>
    <p:sldId id="270" r:id="rId13"/>
    <p:sldId id="271" r:id="rId14"/>
    <p:sldId id="268" r:id="rId15"/>
    <p:sldId id="279" r:id="rId16"/>
    <p:sldId id="272" r:id="rId17"/>
    <p:sldId id="273" r:id="rId18"/>
    <p:sldId id="275" r:id="rId19"/>
    <p:sldId id="277" r:id="rId20"/>
    <p:sldId id="276" r:id="rId21"/>
    <p:sldId id="261" r:id="rId22"/>
    <p:sldId id="278" r:id="rId23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ngebrechtre" pitchFamily="2" charset="0"/>
      <p:regular r:id="rId31"/>
      <p:boldItalic r:id="rId32"/>
    </p:embeddedFont>
    <p:embeddedFont>
      <p:font typeface="Bodoni MT Condensed" panose="020706060806060202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9" autoAdjust="0"/>
  </p:normalViewPr>
  <p:slideViewPr>
    <p:cSldViewPr>
      <p:cViewPr varScale="1">
        <p:scale>
          <a:sx n="51" d="100"/>
          <a:sy n="5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A529E-C737-439B-B172-ACDF2A7FE737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CD16-9768-4F60-83C0-9CC2789A0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2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</a:t>
            </a:r>
            <a:r>
              <a:rPr lang="en-US" baseline="0" dirty="0" smtClean="0"/>
              <a:t> for the McKinney Central church of Christ Lectureship</a:t>
            </a:r>
          </a:p>
          <a:p>
            <a:r>
              <a:rPr lang="en-US" baseline="0" dirty="0" smtClean="0"/>
              <a:t>Preached there on May 2,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ACD16-9768-4F60-83C0-9CC2789A0C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April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586" y="228600"/>
            <a:ext cx="8686800" cy="2209799"/>
          </a:xfrm>
        </p:spPr>
        <p:txBody>
          <a:bodyPr/>
          <a:lstStyle/>
          <a:p>
            <a:r>
              <a:rPr lang="en-US" dirty="0" smtClean="0">
                <a:latin typeface="Engebrechtre" pitchFamily="2" charset="0"/>
              </a:rPr>
              <a:t>Are those in the church</a:t>
            </a:r>
            <a:br>
              <a:rPr lang="en-US" dirty="0" smtClean="0">
                <a:latin typeface="Engebrechtre" pitchFamily="2" charset="0"/>
              </a:rPr>
            </a:br>
            <a:r>
              <a:rPr lang="en-US" dirty="0" smtClean="0">
                <a:latin typeface="Engebrechtre" pitchFamily="2" charset="0"/>
              </a:rPr>
              <a:t> the only ones saved?</a:t>
            </a:r>
            <a:endParaRPr lang="en-US" dirty="0">
              <a:latin typeface="Engebrechtre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382000" cy="2514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</a:rPr>
              <a:t>“And the Lord added to the church daily those who were being saved.”</a:t>
            </a:r>
          </a:p>
          <a:p>
            <a:endParaRPr lang="en-US" sz="400" b="1" dirty="0" smtClean="0">
              <a:ln w="3175" cmpd="sng">
                <a:noFill/>
                <a:prstDash val="solid"/>
              </a:ln>
              <a:solidFill>
                <a:schemeClr val="bg1"/>
              </a:solidFill>
            </a:endParaRPr>
          </a:p>
          <a:p>
            <a:pPr algn="r"/>
            <a:r>
              <a:rPr lang="en-US" sz="32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</a:rPr>
              <a:t>(Acts 2:47)</a:t>
            </a:r>
            <a:endParaRPr lang="en-US" sz="3200" b="1" dirty="0">
              <a:ln w="317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79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Questions About the New Testament Church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John 17 : 20-21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 </a:t>
            </a:r>
            <a:r>
              <a:rPr lang="en-US" sz="3200" dirty="0">
                <a:solidFill>
                  <a:schemeClr val="tx1"/>
                </a:solidFill>
              </a:rPr>
              <a:t>do not pray for these alone,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   but </a:t>
            </a:r>
            <a:r>
              <a:rPr lang="en-US" sz="3200" dirty="0">
                <a:solidFill>
                  <a:schemeClr val="tx1"/>
                </a:solidFill>
              </a:rPr>
              <a:t>also for those who </a:t>
            </a:r>
            <a:r>
              <a:rPr lang="en-US" sz="3200" dirty="0" smtClean="0">
                <a:solidFill>
                  <a:schemeClr val="tx1"/>
                </a:solidFill>
              </a:rPr>
              <a:t>will </a:t>
            </a:r>
            <a:r>
              <a:rPr lang="en-US" sz="3200" dirty="0">
                <a:solidFill>
                  <a:schemeClr val="tx1"/>
                </a:solidFill>
              </a:rPr>
              <a:t>believe in Me through their word; </a:t>
            </a:r>
            <a:r>
              <a:rPr lang="en-US" sz="3200" baseline="30000" dirty="0">
                <a:solidFill>
                  <a:schemeClr val="tx1"/>
                </a:solidFill>
              </a:rPr>
              <a:t>21 </a:t>
            </a:r>
            <a:r>
              <a:rPr lang="en-US" sz="3200" dirty="0">
                <a:solidFill>
                  <a:schemeClr val="tx1"/>
                </a:solidFill>
              </a:rPr>
              <a:t>that they all may be one, as You, Father, are in Me, and I in You; that they also may be one in Us, that the world may believe that You sent Me.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1" y="304800"/>
            <a:ext cx="2211329" cy="14693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38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Denominationalism is wrong because…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876800"/>
          </a:xfrm>
        </p:spPr>
        <p:txBody>
          <a:bodyPr>
            <a:normAutofit/>
          </a:bodyPr>
          <a:lstStyle/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promotes a sectarian spirit                               (1 Corinthians 1:10-13; 3:1-4; John 17:20-21)</a:t>
            </a:r>
          </a:p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necessitates a change in establishing how one enters the church (Acts 2:47)</a:t>
            </a:r>
          </a:p>
        </p:txBody>
      </p:sp>
    </p:spTree>
    <p:extLst>
      <p:ext uri="{BB962C8B-B14F-4D97-AF65-F5344CB8AC3E}">
        <p14:creationId xmlns:p14="http://schemas.microsoft.com/office/powerpoint/2010/main" val="12634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"/>
            <a:ext cx="8534400" cy="1111664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The Standard Manual for Baptist Churches </a:t>
            </a:r>
            <a:r>
              <a:rPr lang="en-US" sz="32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Edward T. </a:t>
            </a:r>
            <a:r>
              <a:rPr lang="en-US" sz="3200" dirty="0" err="1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Hiscox</a:t>
            </a:r>
            <a:r>
              <a:rPr lang="en-US" sz="32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(American Baptist)</a:t>
            </a:r>
            <a:endParaRPr lang="en-US" sz="32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marL="0" indent="280988" algn="just">
              <a:buNone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is most likely that in the Apostolic age when there was but “one Lord, </a:t>
            </a:r>
            <a:r>
              <a:rPr lang="en-US" sz="3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one faith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one baptism,” and no differing denominations existed, the baptism of a convert by that very act, constituted him a member of the church, and at once endowed him with all the rights and privileges of full membership.  In that sense, “baptism was the door into the church.”  </a:t>
            </a:r>
            <a:r>
              <a:rPr lang="en-US" sz="3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Now, it is different</a:t>
            </a: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</a:p>
          <a:p>
            <a:pPr marL="0" indent="280988" algn="just">
              <a:buNone/>
            </a:pPr>
            <a:endParaRPr lang="en-US" sz="1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280988" algn="r">
              <a:buNone/>
            </a:pPr>
            <a:r>
              <a:rPr lang="en-US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(Chapter 4, Page 22)</a:t>
            </a:r>
            <a:endParaRPr lang="en-US" sz="3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Acts 2 : 41, 47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(41), “</a:t>
            </a:r>
            <a:r>
              <a:rPr lang="en-US" sz="3200" dirty="0">
                <a:solidFill>
                  <a:schemeClr val="tx1"/>
                </a:solidFill>
              </a:rPr>
              <a:t>Then those who </a:t>
            </a:r>
            <a:r>
              <a:rPr lang="en-US" sz="3200" dirty="0" smtClean="0">
                <a:solidFill>
                  <a:schemeClr val="tx1"/>
                </a:solidFill>
              </a:rPr>
              <a:t>gladly                         received </a:t>
            </a:r>
            <a:r>
              <a:rPr lang="en-US" sz="3200" dirty="0">
                <a:solidFill>
                  <a:schemeClr val="tx1"/>
                </a:solidFill>
              </a:rPr>
              <a:t>his word were baptized; and that day about </a:t>
            </a:r>
            <a:r>
              <a:rPr lang="en-US" sz="3200" u="sng" dirty="0">
                <a:solidFill>
                  <a:schemeClr val="tx1"/>
                </a:solidFill>
              </a:rPr>
              <a:t>three thousand souls were added</a:t>
            </a:r>
            <a:r>
              <a:rPr lang="en-US" sz="3200" dirty="0">
                <a:solidFill>
                  <a:schemeClr val="tx1"/>
                </a:solidFill>
              </a:rPr>
              <a:t> to them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280988"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280988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(47), “</a:t>
            </a:r>
            <a:r>
              <a:rPr lang="en-US" sz="3200" dirty="0" smtClean="0">
                <a:solidFill>
                  <a:schemeClr val="tx1"/>
                </a:solidFill>
              </a:rPr>
              <a:t>praising </a:t>
            </a:r>
            <a:r>
              <a:rPr lang="en-US" sz="3200" dirty="0">
                <a:solidFill>
                  <a:schemeClr val="tx1"/>
                </a:solidFill>
              </a:rPr>
              <a:t>God and having favor with all the people. And </a:t>
            </a:r>
            <a:r>
              <a:rPr lang="en-US" sz="3200" u="sng" dirty="0">
                <a:solidFill>
                  <a:schemeClr val="tx1"/>
                </a:solidFill>
              </a:rPr>
              <a:t>the Lord added to the </a:t>
            </a:r>
            <a:r>
              <a:rPr lang="en-US" sz="3200" u="sng" dirty="0" smtClean="0">
                <a:solidFill>
                  <a:schemeClr val="tx1"/>
                </a:solidFill>
              </a:rPr>
              <a:t>church </a:t>
            </a:r>
            <a:r>
              <a:rPr lang="en-US" sz="3200" u="sng" dirty="0">
                <a:solidFill>
                  <a:schemeClr val="tx1"/>
                </a:solidFill>
              </a:rPr>
              <a:t>daily those who were being saved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1" y="304800"/>
            <a:ext cx="2211329" cy="14693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43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Denominationalism is wrong because…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876800"/>
          </a:xfrm>
        </p:spPr>
        <p:txBody>
          <a:bodyPr>
            <a:normAutofit/>
          </a:bodyPr>
          <a:lstStyle/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promotes a sectarian spirit                               (1 Corinthians 1:10-13; 3:1-4; John 17:20-21)</a:t>
            </a:r>
          </a:p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necessitates a change in establishing how one enters the church (Acts 2:47)</a:t>
            </a:r>
          </a:p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Denominational practices are the result of a corruption of the New Testament pattern (worship, organization, doctrine, name and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 of Salvation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(Matthew 7:21-23)</a:t>
            </a:r>
            <a:endParaRPr lang="en-US" sz="32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Matthew 7 : 21-23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sz="3200" baseline="300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>Not </a:t>
            </a:r>
            <a:r>
              <a:rPr lang="en-US" sz="3200" dirty="0">
                <a:solidFill>
                  <a:schemeClr val="tx1"/>
                </a:solidFill>
              </a:rPr>
              <a:t>everyone who says to Me,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“Lord</a:t>
            </a:r>
            <a:r>
              <a:rPr lang="en-US" sz="3200" dirty="0">
                <a:solidFill>
                  <a:schemeClr val="tx1"/>
                </a:solidFill>
              </a:rPr>
              <a:t>, Lord</a:t>
            </a:r>
            <a:r>
              <a:rPr lang="en-US" sz="3200" dirty="0" smtClean="0">
                <a:solidFill>
                  <a:schemeClr val="tx1"/>
                </a:solidFill>
              </a:rPr>
              <a:t>,” </a:t>
            </a:r>
            <a:r>
              <a:rPr lang="en-US" sz="3200" dirty="0">
                <a:solidFill>
                  <a:schemeClr val="tx1"/>
                </a:solidFill>
              </a:rPr>
              <a:t>shall enter the kingdom of heaven, but he who does the will of My Father in heaven. </a:t>
            </a:r>
            <a:r>
              <a:rPr lang="en-US" sz="3200" baseline="30000" dirty="0">
                <a:solidFill>
                  <a:schemeClr val="tx1"/>
                </a:solidFill>
              </a:rPr>
              <a:t>22 </a:t>
            </a:r>
            <a:r>
              <a:rPr lang="en-US" sz="3200" dirty="0">
                <a:solidFill>
                  <a:schemeClr val="tx1"/>
                </a:solidFill>
              </a:rPr>
              <a:t>Many will say to Me in that day, </a:t>
            </a:r>
            <a:r>
              <a:rPr lang="en-US" sz="3200" dirty="0" smtClean="0">
                <a:solidFill>
                  <a:schemeClr val="tx1"/>
                </a:solidFill>
              </a:rPr>
              <a:t>“Lord</a:t>
            </a:r>
            <a:r>
              <a:rPr lang="en-US" sz="3200" dirty="0">
                <a:solidFill>
                  <a:schemeClr val="tx1"/>
                </a:solidFill>
              </a:rPr>
              <a:t>, Lord, have we not prophesied in Your name, cast out demons in Your name, and done many wonders in Your name</a:t>
            </a:r>
            <a:r>
              <a:rPr lang="en-US" sz="3200" dirty="0" smtClean="0">
                <a:solidFill>
                  <a:schemeClr val="tx1"/>
                </a:solidFill>
              </a:rPr>
              <a:t>?” </a:t>
            </a:r>
            <a:r>
              <a:rPr lang="en-US" sz="3200" baseline="30000" dirty="0">
                <a:solidFill>
                  <a:schemeClr val="tx1"/>
                </a:solidFill>
              </a:rPr>
              <a:t>23 </a:t>
            </a:r>
            <a:r>
              <a:rPr lang="en-US" sz="3200" dirty="0">
                <a:solidFill>
                  <a:schemeClr val="tx1"/>
                </a:solidFill>
              </a:rPr>
              <a:t>And then I will declare to them, </a:t>
            </a:r>
            <a:r>
              <a:rPr lang="en-US" sz="3200" dirty="0" smtClean="0">
                <a:solidFill>
                  <a:schemeClr val="tx1"/>
                </a:solidFill>
              </a:rPr>
              <a:t>“I </a:t>
            </a:r>
            <a:r>
              <a:rPr lang="en-US" sz="3200" dirty="0">
                <a:solidFill>
                  <a:schemeClr val="tx1"/>
                </a:solidFill>
              </a:rPr>
              <a:t>never knew you; depart from Me, you who practice lawlessness</a:t>
            </a:r>
            <a:r>
              <a:rPr lang="en-US" sz="3200" dirty="0" smtClean="0">
                <a:solidFill>
                  <a:schemeClr val="tx1"/>
                </a:solidFill>
              </a:rPr>
              <a:t>!”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1" y="304800"/>
            <a:ext cx="2211329" cy="14693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49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Corruption of Worship</a:t>
            </a:r>
            <a:endParaRPr lang="en-US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Lord’s Church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41910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Singing</a:t>
            </a:r>
            <a:r>
              <a:rPr lang="en-US" sz="2800" dirty="0" smtClean="0">
                <a:solidFill>
                  <a:schemeClr val="tx1"/>
                </a:solidFill>
              </a:rPr>
              <a:t> (Eph. 5:19)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Praying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(1 Cor. 14:15-17)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Lord’s Supper             </a:t>
            </a:r>
            <a:r>
              <a:rPr lang="en-US" sz="2800" dirty="0" smtClean="0">
                <a:solidFill>
                  <a:schemeClr val="tx1"/>
                </a:solidFill>
              </a:rPr>
              <a:t>(Luke 22:14-20;               1 Cor. 11:23-29)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Giving</a:t>
            </a:r>
            <a:r>
              <a:rPr lang="en-US" sz="2800" dirty="0" smtClean="0">
                <a:solidFill>
                  <a:schemeClr val="tx1"/>
                </a:solidFill>
              </a:rPr>
              <a:t> (1 Cor. 16:1-2)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Preaching</a:t>
            </a:r>
            <a:r>
              <a:rPr lang="en-US" sz="2800" dirty="0" smtClean="0">
                <a:solidFill>
                  <a:schemeClr val="tx1"/>
                </a:solidFill>
              </a:rPr>
              <a:t> (Acts 20:7)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Denominations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4191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Instrumental Music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Observance of Man ordained holidays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Choirs and Bands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Adoration of idols / “saints”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Women as worship leaders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Corruption of Organization</a:t>
            </a:r>
            <a:endParaRPr lang="en-US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Lord’s Church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41910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Elders, Bishops &amp; Shepherds same office </a:t>
            </a:r>
            <a:r>
              <a:rPr lang="en-US" sz="2800" dirty="0" smtClean="0">
                <a:solidFill>
                  <a:schemeClr val="tx1"/>
                </a:solidFill>
              </a:rPr>
              <a:t>(Acts 20:17,28)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Plurality of elders </a:t>
            </a:r>
            <a:r>
              <a:rPr lang="en-US" sz="2800" dirty="0" smtClean="0">
                <a:solidFill>
                  <a:schemeClr val="tx1"/>
                </a:solidFill>
              </a:rPr>
              <a:t>(Philippians 1:1)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Limited oversight (autonomy) </a:t>
            </a:r>
            <a:r>
              <a:rPr lang="en-US" sz="2800" dirty="0" smtClean="0">
                <a:solidFill>
                  <a:schemeClr val="tx1"/>
                </a:solidFill>
              </a:rPr>
              <a:t>(1 Pet. 5:2)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Qualifications</a:t>
            </a:r>
            <a:r>
              <a:rPr lang="en-US" sz="2800" dirty="0" smtClean="0">
                <a:solidFill>
                  <a:schemeClr val="tx1"/>
                </a:solidFill>
              </a:rPr>
              <a:t> (1 Tim. 3:1-7; Tit. 1:5-9)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Denominations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194175" cy="4191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Pastor System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Ecclesiastical Hierarchy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Young “elders”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Satellite churches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Sponsoring church arrangements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Oversight of Human institutions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Corruption of Name</a:t>
            </a:r>
            <a:endParaRPr lang="en-US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Lord’s Church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41910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of Christ </a:t>
            </a:r>
            <a:r>
              <a:rPr lang="en-US" sz="2800" dirty="0" smtClean="0">
                <a:solidFill>
                  <a:schemeClr val="tx1"/>
                </a:solidFill>
              </a:rPr>
              <a:t>(Rom. 16:16)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of God </a:t>
            </a:r>
            <a:r>
              <a:rPr lang="en-US" sz="2800" dirty="0" smtClean="0">
                <a:solidFill>
                  <a:schemeClr val="tx1"/>
                </a:solidFill>
              </a:rPr>
              <a:t>(1 Cor. 1:2)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of the living God       </a:t>
            </a:r>
            <a:r>
              <a:rPr lang="en-US" sz="2800" dirty="0" smtClean="0">
                <a:solidFill>
                  <a:schemeClr val="tx1"/>
                </a:solidFill>
              </a:rPr>
              <a:t>(1 Tim. 3:15)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of the firstborn     </a:t>
            </a:r>
            <a:r>
              <a:rPr lang="en-US" sz="2800" dirty="0" smtClean="0">
                <a:solidFill>
                  <a:schemeClr val="tx1"/>
                </a:solidFill>
              </a:rPr>
              <a:t>(Heb. 12:23)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Christian </a:t>
            </a:r>
            <a:r>
              <a:rPr lang="en-US" sz="2800" dirty="0" smtClean="0">
                <a:solidFill>
                  <a:schemeClr val="tx1"/>
                </a:solidFill>
              </a:rPr>
              <a:t>(Acts 11:26; 26:28; 1 Pet. 4:16)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Denominations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4191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Catholic Church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Methodist Church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Presbyterian Church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Baptist Church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Lutheran Church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Anglican Church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Mormon Church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Episcopalian Church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ngebrechtre" pitchFamily="2" charset="0"/>
              </a:rPr>
              <a:t>Accepted by God?</a:t>
            </a:r>
            <a:endParaRPr lang="en-US" dirty="0">
              <a:latin typeface="Engebrechtr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382000" cy="192466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Does the sentiment, “There are saved people in all of the denominations” hold up under the scrutiny of God’s word?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084" y="5257800"/>
            <a:ext cx="8468032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Amazingly, even the simple plan of  God for man’s salvation is corrupted by the sects.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"/>
            <a:ext cx="8534400" cy="1111664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What Is Needed to Answer the Question?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297363"/>
          </a:xfrm>
        </p:spPr>
        <p:txBody>
          <a:bodyPr>
            <a:normAutofit/>
          </a:bodyPr>
          <a:lstStyle/>
          <a:p>
            <a:pPr marL="577850" indent="-577850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proper understanding of what          the church truly is</a:t>
            </a:r>
          </a:p>
          <a:p>
            <a:pPr marL="577850" indent="-577850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proper understanding of what          the religious world perceives                 the church to be</a:t>
            </a:r>
          </a:p>
          <a:p>
            <a:pPr marL="577850" indent="-577850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proper understanding of who it is  that is accepted by God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Corruption of </a:t>
            </a:r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ngebrechtre" pitchFamily="2" charset="0"/>
              </a:rPr>
              <a:t>Plan of Salvation</a:t>
            </a:r>
            <a:endParaRPr lang="en-US" dirty="0">
              <a:ln w="13970" cmpd="sng">
                <a:noFill/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Engebrechtr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Lord’s Church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44196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Hear </a:t>
            </a:r>
            <a:r>
              <a:rPr lang="en-US" sz="2800" dirty="0" smtClean="0">
                <a:solidFill>
                  <a:schemeClr val="tx1"/>
                </a:solidFill>
              </a:rPr>
              <a:t>(Rom. 10:17)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Believe </a:t>
            </a:r>
            <a:r>
              <a:rPr lang="en-US" sz="2800" dirty="0" smtClean="0">
                <a:solidFill>
                  <a:schemeClr val="tx1"/>
                </a:solidFill>
              </a:rPr>
              <a:t>(Heb. 11:6)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Repent </a:t>
            </a:r>
            <a:r>
              <a:rPr lang="en-US" sz="2800" dirty="0" smtClean="0">
                <a:solidFill>
                  <a:schemeClr val="tx1"/>
                </a:solidFill>
              </a:rPr>
              <a:t>(Luke 13:3)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Confess </a:t>
            </a:r>
            <a:r>
              <a:rPr lang="en-US" sz="2800" dirty="0" smtClean="0">
                <a:solidFill>
                  <a:schemeClr val="tx1"/>
                </a:solidFill>
              </a:rPr>
              <a:t>(Rom. 10:9-10; Acts 8:37)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Be Baptized </a:t>
            </a:r>
            <a:r>
              <a:rPr lang="en-US" sz="2800" dirty="0" smtClean="0">
                <a:solidFill>
                  <a:schemeClr val="tx1"/>
                </a:solidFill>
              </a:rPr>
              <a:t>(Acts 2:38; 1 Pet. 3:21)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Remain Faithful </a:t>
            </a:r>
            <a:r>
              <a:rPr lang="en-US" sz="2800" dirty="0" smtClean="0">
                <a:solidFill>
                  <a:schemeClr val="tx1"/>
                </a:solidFill>
              </a:rPr>
              <a:t>(James 1:25)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Denominations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4191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Individual Election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Merited Salvation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Faith Only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Holy Spirit Baptism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Mourner’s Bench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Sinner’s Prayer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Impossibility of Apostasy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Galatians 1 : 6-8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sz="3200" dirty="0">
                <a:solidFill>
                  <a:schemeClr val="tx1"/>
                </a:solidFill>
              </a:rPr>
              <a:t>I marvel that you are turning away </a:t>
            </a:r>
            <a:r>
              <a:rPr lang="en-US" sz="3200" dirty="0" smtClean="0">
                <a:solidFill>
                  <a:schemeClr val="tx1"/>
                </a:solidFill>
              </a:rPr>
              <a:t>                 so </a:t>
            </a:r>
            <a:r>
              <a:rPr lang="en-US" sz="3200" dirty="0">
                <a:solidFill>
                  <a:schemeClr val="tx1"/>
                </a:solidFill>
              </a:rPr>
              <a:t>soon from Him who called you in the grace of Christ, to a different gospel, </a:t>
            </a:r>
            <a:r>
              <a:rPr lang="en-US" sz="3200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which is not another; but there are some who trouble you and want to pervert the gospel of Christ. </a:t>
            </a:r>
            <a:r>
              <a:rPr lang="en-US" sz="3200" baseline="30000" dirty="0">
                <a:solidFill>
                  <a:schemeClr val="tx1"/>
                </a:solidFill>
              </a:rPr>
              <a:t>8 </a:t>
            </a:r>
            <a:r>
              <a:rPr lang="en-US" sz="3200" dirty="0">
                <a:solidFill>
                  <a:schemeClr val="tx1"/>
                </a:solidFill>
              </a:rPr>
              <a:t>But even if we, or an angel from heaven, preach any other gospel to you than what we have preached to you, let him be accursed.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1" y="304800"/>
            <a:ext cx="2211329" cy="14693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0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"/>
            <a:ext cx="8534400" cy="1111664"/>
          </a:xfrm>
        </p:spPr>
        <p:txBody>
          <a:bodyPr>
            <a:noAutofit/>
          </a:bodyPr>
          <a:lstStyle/>
          <a:p>
            <a:r>
              <a:rPr lang="en-US" sz="72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Conclusion</a:t>
            </a:r>
            <a:endParaRPr lang="en-US" sz="72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297363"/>
          </a:xfrm>
        </p:spPr>
        <p:txBody>
          <a:bodyPr>
            <a:normAutofit/>
          </a:bodyPr>
          <a:lstStyle/>
          <a:p>
            <a:pPr marL="577850" indent="-577850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church is the “called out”, those added by God when saved!</a:t>
            </a:r>
          </a:p>
          <a:p>
            <a:pPr marL="577850" indent="-577850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Denominationalism is a corrupt system that should be rejected by all who wish to please Christ!</a:t>
            </a:r>
          </a:p>
          <a:p>
            <a:pPr marL="577850" indent="-577850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Only those who respond in faith to the gospel of Christ will be saved!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4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ngebrechtre" pitchFamily="2" charset="0"/>
              </a:rPr>
              <a:t>What is the Church?</a:t>
            </a:r>
            <a:endParaRPr lang="en-US" dirty="0">
              <a:latin typeface="Engebrechtr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382000" cy="1924665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ekklesia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ἐ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κκλησία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from (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ek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el-G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ε</a:t>
            </a:r>
            <a:r>
              <a:rPr lang="el-GR" sz="2800" dirty="0">
                <a:solidFill>
                  <a:schemeClr val="tx1"/>
                </a:solidFill>
                <a:latin typeface="Calibri" panose="020F0502020204030204" pitchFamily="34" charset="0"/>
              </a:rPr>
              <a:t>̓κ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from or out) and a derivative of  (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kaleo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καλέω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a calling).  Hence, literally, a </a:t>
            </a:r>
            <a:r>
              <a:rPr lang="en-US" sz="2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calling out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 The term was generally used as a reference to a called assembly or congregation. 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168" y="5181600"/>
            <a:ext cx="8468032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Jesus </a:t>
            </a:r>
            <a:r>
              <a:rPr lang="en-US" sz="3600" dirty="0">
                <a:latin typeface="Calibri" panose="020F0502020204030204" pitchFamily="34" charset="0"/>
              </a:rPr>
              <a:t>used the term to designate those who He called out of the world, unto </a:t>
            </a:r>
            <a:r>
              <a:rPr lang="en-US" sz="3600" dirty="0" smtClean="0">
                <a:latin typeface="Calibri" panose="020F0502020204030204" pitchFamily="34" charset="0"/>
              </a:rPr>
              <a:t>Himself.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8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How the Term “Church” is Used in the N.T.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876800"/>
          </a:xfrm>
        </p:spPr>
        <p:txBody>
          <a:bodyPr>
            <a:normAutofit/>
          </a:bodyPr>
          <a:lstStyle/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a universal sense (Matthew 16:18).  All the called out.</a:t>
            </a:r>
          </a:p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a congregational sense </a:t>
            </a:r>
            <a:r>
              <a:rPr lang="en-US" sz="3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“to the church of God which is at Corinth”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(1 Cor. 1:2)</a:t>
            </a:r>
          </a:p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reference to numerous congregations, as in Romans 16:16, </a:t>
            </a:r>
            <a:r>
              <a:rPr lang="en-US" sz="3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“the churches of Christ salute you.”</a:t>
            </a:r>
          </a:p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However, the term is NEVER used to refer to different denominations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Acts 2 : 41, 47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(41), “</a:t>
            </a:r>
            <a:r>
              <a:rPr lang="en-US" sz="3200" dirty="0">
                <a:solidFill>
                  <a:schemeClr val="tx1"/>
                </a:solidFill>
              </a:rPr>
              <a:t>Then those who </a:t>
            </a:r>
            <a:r>
              <a:rPr lang="en-US" sz="3200" dirty="0" smtClean="0">
                <a:solidFill>
                  <a:schemeClr val="tx1"/>
                </a:solidFill>
              </a:rPr>
              <a:t>gladly                         received </a:t>
            </a:r>
            <a:r>
              <a:rPr lang="en-US" sz="3200" dirty="0">
                <a:solidFill>
                  <a:schemeClr val="tx1"/>
                </a:solidFill>
              </a:rPr>
              <a:t>his word were baptized; and that day about </a:t>
            </a:r>
            <a:r>
              <a:rPr lang="en-US" sz="3200" u="sng" dirty="0">
                <a:solidFill>
                  <a:schemeClr val="tx1"/>
                </a:solidFill>
              </a:rPr>
              <a:t>three thousand souls were added</a:t>
            </a:r>
            <a:r>
              <a:rPr lang="en-US" sz="3200" dirty="0">
                <a:solidFill>
                  <a:schemeClr val="tx1"/>
                </a:solidFill>
              </a:rPr>
              <a:t> to them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280988"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280988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(47), “</a:t>
            </a:r>
            <a:r>
              <a:rPr lang="en-US" sz="3200" dirty="0" smtClean="0">
                <a:solidFill>
                  <a:schemeClr val="tx1"/>
                </a:solidFill>
              </a:rPr>
              <a:t>praising </a:t>
            </a:r>
            <a:r>
              <a:rPr lang="en-US" sz="3200" dirty="0">
                <a:solidFill>
                  <a:schemeClr val="tx1"/>
                </a:solidFill>
              </a:rPr>
              <a:t>God and having favor with all the people. And </a:t>
            </a:r>
            <a:r>
              <a:rPr lang="en-US" sz="3200" u="sng" dirty="0">
                <a:solidFill>
                  <a:schemeClr val="tx1"/>
                </a:solidFill>
              </a:rPr>
              <a:t>the Lord added to the </a:t>
            </a:r>
            <a:r>
              <a:rPr lang="en-US" sz="3200" u="sng" dirty="0" smtClean="0">
                <a:solidFill>
                  <a:schemeClr val="tx1"/>
                </a:solidFill>
              </a:rPr>
              <a:t>church </a:t>
            </a:r>
            <a:r>
              <a:rPr lang="en-US" sz="3200" u="sng" dirty="0">
                <a:solidFill>
                  <a:schemeClr val="tx1"/>
                </a:solidFill>
              </a:rPr>
              <a:t>daily those who were being saved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280988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So, our question is simply answered!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1" y="304800"/>
            <a:ext cx="2211329" cy="14693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0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John 14 : 6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953000"/>
          </a:xfrm>
        </p:spPr>
        <p:txBody>
          <a:bodyPr>
            <a:normAutofit/>
          </a:bodyPr>
          <a:lstStyle/>
          <a:p>
            <a:pPr marL="0" indent="280988">
              <a:buNone/>
            </a:pPr>
            <a:r>
              <a:rPr lang="en-US" sz="3200" dirty="0">
                <a:solidFill>
                  <a:schemeClr val="tx1"/>
                </a:solidFill>
              </a:rPr>
              <a:t>Jesus said to him,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                  “</a:t>
            </a:r>
            <a:r>
              <a:rPr lang="en-US" sz="3200" dirty="0">
                <a:solidFill>
                  <a:schemeClr val="tx1"/>
                </a:solidFill>
              </a:rPr>
              <a:t>I am the way, the truth, and the life. </a:t>
            </a:r>
            <a:r>
              <a:rPr lang="en-US" sz="3200" u="sng" dirty="0">
                <a:solidFill>
                  <a:schemeClr val="tx1"/>
                </a:solidFill>
              </a:rPr>
              <a:t>No one </a:t>
            </a:r>
            <a:r>
              <a:rPr lang="en-US" sz="3200" dirty="0">
                <a:solidFill>
                  <a:schemeClr val="tx1"/>
                </a:solidFill>
              </a:rPr>
              <a:t>comes to the Father except through Me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280988"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 important fact:</a:t>
            </a:r>
          </a:p>
          <a:p>
            <a:pPr lvl="1" indent="-403225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Salvation for the Christian is found in Christ alone (as one is added to His body, the church)</a:t>
            </a:r>
          </a:p>
          <a:p>
            <a:pPr lvl="1" indent="-403225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There is no salvation in any other religion!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1" y="304800"/>
            <a:ext cx="2211329" cy="146930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29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ngebrechtre" pitchFamily="2" charset="0"/>
              </a:rPr>
              <a:t>Denominationalism</a:t>
            </a:r>
            <a:endParaRPr lang="en-US" dirty="0">
              <a:latin typeface="Engebrechtr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382000" cy="192466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real question, as it is asked and intended:</a:t>
            </a:r>
          </a:p>
          <a:p>
            <a:pPr algn="l"/>
            <a:r>
              <a:rPr lang="en-US" sz="3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“Do you believe that only members of the church of Christ are saved?”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168" y="5181600"/>
            <a:ext cx="8468032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The church of Christ is </a:t>
            </a:r>
            <a:r>
              <a:rPr lang="en-US" sz="3600" u="sng" dirty="0" smtClean="0">
                <a:latin typeface="Calibri" panose="020F0502020204030204" pitchFamily="34" charset="0"/>
              </a:rPr>
              <a:t>not</a:t>
            </a:r>
            <a:r>
              <a:rPr lang="en-US" sz="3600" dirty="0" smtClean="0">
                <a:latin typeface="Calibri" panose="020F0502020204030204" pitchFamily="34" charset="0"/>
              </a:rPr>
              <a:t> a denomination!</a:t>
            </a:r>
          </a:p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5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839200" cy="1111664"/>
          </a:xfrm>
        </p:spPr>
        <p:txBody>
          <a:bodyPr>
            <a:noAutofit/>
          </a:bodyPr>
          <a:lstStyle/>
          <a:p>
            <a:r>
              <a:rPr lang="en-US" sz="48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Denominationalism is wrong because…</a:t>
            </a:r>
            <a:endParaRPr lang="en-US" sz="48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876800"/>
          </a:xfrm>
        </p:spPr>
        <p:txBody>
          <a:bodyPr>
            <a:normAutofit/>
          </a:bodyPr>
          <a:lstStyle/>
          <a:p>
            <a:pPr marL="577850" indent="-57785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It promotes a sectarian spirit                               (1 Corinthians 1:10-13; 3:1-4; John 17:20-21)</a:t>
            </a:r>
          </a:p>
        </p:txBody>
      </p:sp>
    </p:spTree>
    <p:extLst>
      <p:ext uri="{BB962C8B-B14F-4D97-AF65-F5344CB8AC3E}">
        <p14:creationId xmlns:p14="http://schemas.microsoft.com/office/powerpoint/2010/main" val="5455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Engebrechtre" pitchFamily="2" charset="0"/>
              </a:rPr>
              <a:t>1 Corinthians 1 : 10-13 ; 3 : 1-4</a:t>
            </a:r>
            <a:endParaRPr lang="en-US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Engebrechtre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87267"/>
              </p:ext>
            </p:extLst>
          </p:nvPr>
        </p:nvGraphicFramePr>
        <p:xfrm>
          <a:off x="457200" y="1905000"/>
          <a:ext cx="8305800" cy="2854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12446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Calibri" panose="020F0502020204030204" pitchFamily="34" charset="0"/>
                        </a:rPr>
                        <a:t>Pauline Christian</a:t>
                      </a:r>
                      <a:endParaRPr lang="en-US" sz="28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Calibri" panose="020F0502020204030204" pitchFamily="34" charset="0"/>
                        </a:rPr>
                        <a:t>Apollonian</a:t>
                      </a:r>
                      <a:r>
                        <a:rPr lang="en-US" sz="2800" b="0" baseline="0" dirty="0" smtClean="0">
                          <a:latin typeface="Calibri" panose="020F0502020204030204" pitchFamily="34" charset="0"/>
                        </a:rPr>
                        <a:t> Christian</a:t>
                      </a:r>
                      <a:endParaRPr lang="en-US" sz="28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Calibri" panose="020F0502020204030204" pitchFamily="34" charset="0"/>
                        </a:rPr>
                        <a:t>Cephanian</a:t>
                      </a:r>
                      <a:endParaRPr lang="en-US" sz="2800" b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latin typeface="Calibri" panose="020F0502020204030204" pitchFamily="34" charset="0"/>
                        </a:rPr>
                        <a:t>Christian</a:t>
                      </a:r>
                      <a:endParaRPr lang="en-US" sz="28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</a:rPr>
                        <a:t>Christian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44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Methodist Christian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Catholic Christian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Baptist</a:t>
                      </a:r>
                      <a:r>
                        <a:rPr lang="en-US" sz="2800" baseline="0" dirty="0" smtClean="0">
                          <a:latin typeface="Calibri" panose="020F0502020204030204" pitchFamily="34" charset="0"/>
                        </a:rPr>
                        <a:t> Christian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alibri" panose="020F0502020204030204" pitchFamily="34" charset="0"/>
                        </a:rPr>
                        <a:t>Christian</a:t>
                      </a:r>
                      <a:endParaRPr lang="en-US" sz="2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981200"/>
            <a:ext cx="601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628104"/>
            <a:ext cx="601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1" y="1981201"/>
            <a:ext cx="1705896" cy="100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1" y="3597379"/>
            <a:ext cx="170589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1933</TotalTime>
  <Words>1135</Words>
  <Application>Microsoft Office PowerPoint</Application>
  <PresentationFormat>On-screen Show (4:3)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Franklin Gothic Book</vt:lpstr>
      <vt:lpstr>Courier New</vt:lpstr>
      <vt:lpstr>Calibri</vt:lpstr>
      <vt:lpstr>Engebrechtre</vt:lpstr>
      <vt:lpstr>Bodoni MT Condensed</vt:lpstr>
      <vt:lpstr>Wingdings</vt:lpstr>
      <vt:lpstr>Decatur</vt:lpstr>
      <vt:lpstr>Are those in the church  the only ones saved?</vt:lpstr>
      <vt:lpstr>What Is Needed to Answer the Question?</vt:lpstr>
      <vt:lpstr>What is the Church?</vt:lpstr>
      <vt:lpstr>How the Term “Church” is Used in the N.T.</vt:lpstr>
      <vt:lpstr>Acts 2 : 41, 47</vt:lpstr>
      <vt:lpstr>John 14 : 6</vt:lpstr>
      <vt:lpstr>Denominationalism</vt:lpstr>
      <vt:lpstr>Denominationalism is wrong because…</vt:lpstr>
      <vt:lpstr>1 Corinthians 1 : 10-13 ; 3 : 1-4</vt:lpstr>
      <vt:lpstr>John 17 : 20-21</vt:lpstr>
      <vt:lpstr>Denominationalism is wrong because…</vt:lpstr>
      <vt:lpstr>The Standard Manual for Baptist Churches Edward T. Hiscox, (American Baptist)</vt:lpstr>
      <vt:lpstr>Acts 2 : 41, 47</vt:lpstr>
      <vt:lpstr>Denominationalism is wrong because…</vt:lpstr>
      <vt:lpstr>Matthew 7 : 21-23</vt:lpstr>
      <vt:lpstr>Corruption of Worship</vt:lpstr>
      <vt:lpstr>Corruption of Organization</vt:lpstr>
      <vt:lpstr>Corruption of Name</vt:lpstr>
      <vt:lpstr>Accepted by God?</vt:lpstr>
      <vt:lpstr>Corruption of Plan of Salvation</vt:lpstr>
      <vt:lpstr>Galatians 1 : 6-8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those in the church  the only ones saved?</dc:title>
  <dc:creator>Stan</dc:creator>
  <cp:lastModifiedBy>Stan</cp:lastModifiedBy>
  <cp:revision>29</cp:revision>
  <dcterms:created xsi:type="dcterms:W3CDTF">2014-04-30T20:27:20Z</dcterms:created>
  <dcterms:modified xsi:type="dcterms:W3CDTF">2014-05-02T04:40:34Z</dcterms:modified>
</cp:coreProperties>
</file>